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92" r:id="rId2"/>
    <p:sldId id="257" r:id="rId3"/>
    <p:sldId id="258" r:id="rId4"/>
    <p:sldId id="259" r:id="rId5"/>
    <p:sldId id="260" r:id="rId6"/>
    <p:sldId id="277" r:id="rId7"/>
    <p:sldId id="262" r:id="rId8"/>
    <p:sldId id="263" r:id="rId9"/>
    <p:sldId id="279" r:id="rId10"/>
    <p:sldId id="264" r:id="rId11"/>
    <p:sldId id="280" r:id="rId12"/>
    <p:sldId id="265" r:id="rId13"/>
    <p:sldId id="266" r:id="rId14"/>
    <p:sldId id="261" r:id="rId15"/>
    <p:sldId id="267" r:id="rId16"/>
    <p:sldId id="268" r:id="rId17"/>
    <p:sldId id="269" r:id="rId18"/>
    <p:sldId id="275" r:id="rId19"/>
    <p:sldId id="270" r:id="rId20"/>
    <p:sldId id="281" r:id="rId21"/>
    <p:sldId id="282" r:id="rId22"/>
    <p:sldId id="283" r:id="rId23"/>
    <p:sldId id="271" r:id="rId24"/>
    <p:sldId id="272" r:id="rId25"/>
    <p:sldId id="274" r:id="rId26"/>
    <p:sldId id="273" r:id="rId27"/>
    <p:sldId id="286" r:id="rId28"/>
    <p:sldId id="284" r:id="rId29"/>
    <p:sldId id="287" r:id="rId30"/>
    <p:sldId id="290" r:id="rId31"/>
    <p:sldId id="289" r:id="rId32"/>
    <p:sldId id="288" r:id="rId33"/>
    <p:sldId id="291" r:id="rId34"/>
    <p:sldId id="293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2" r:id="rId50"/>
    <p:sldId id="315" r:id="rId51"/>
    <p:sldId id="316" r:id="rId52"/>
    <p:sldId id="317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9"/>
    <p:restoredTop sz="94679"/>
  </p:normalViewPr>
  <p:slideViewPr>
    <p:cSldViewPr>
      <p:cViewPr varScale="1">
        <p:scale>
          <a:sx n="212" d="100"/>
          <a:sy n="212" d="100"/>
        </p:scale>
        <p:origin x="18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64D6-AAF4-4866-BCCC-D1DB660FB566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7B1E-2B9B-4C3D-A57C-F22647F83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3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64D6-AAF4-4866-BCCC-D1DB660FB566}" type="datetimeFigureOut">
              <a:rPr lang="en-US" smtClean="0"/>
              <a:t>2/2/22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7B1E-2B9B-4C3D-A57C-F22647F83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2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64D6-AAF4-4866-BCCC-D1DB660FB566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7B1E-2B9B-4C3D-A57C-F22647F83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7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64D6-AAF4-4866-BCCC-D1DB660FB566}" type="datetimeFigureOut">
              <a:rPr lang="en-US" smtClean="0"/>
              <a:t>2/2/22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7B1E-2B9B-4C3D-A57C-F22647F83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6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64D6-AAF4-4866-BCCC-D1DB660FB566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7B1E-2B9B-4C3D-A57C-F22647F83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54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64D6-AAF4-4866-BCCC-D1DB660FB566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7B1E-2B9B-4C3D-A57C-F22647F83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2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64D6-AAF4-4866-BCCC-D1DB660FB566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7B1E-2B9B-4C3D-A57C-F22647F83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6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64D6-AAF4-4866-BCCC-D1DB660FB566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7B1E-2B9B-4C3D-A57C-F22647F83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2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64D6-AAF4-4866-BCCC-D1DB660FB566}" type="datetimeFigureOut">
              <a:rPr lang="en-US" smtClean="0"/>
              <a:t>2/2/22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7B1E-2B9B-4C3D-A57C-F22647F83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6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64D6-AAF4-4866-BCCC-D1DB660FB566}" type="datetimeFigureOut">
              <a:rPr lang="en-US" smtClean="0"/>
              <a:t>2/2/22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7B1E-2B9B-4C3D-A57C-F22647F83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64D6-AAF4-4866-BCCC-D1DB660FB566}" type="datetimeFigureOut">
              <a:rPr lang="en-US" smtClean="0"/>
              <a:t>2/2/22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7B1E-2B9B-4C3D-A57C-F22647F83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4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64D6-AAF4-4866-BCCC-D1DB660FB566}" type="datetimeFigureOut">
              <a:rPr lang="en-US" smtClean="0"/>
              <a:t>2/2/22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7B1E-2B9B-4C3D-A57C-F22647F83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2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64D6-AAF4-4866-BCCC-D1DB660FB566}" type="datetimeFigureOut">
              <a:rPr lang="en-US" smtClean="0"/>
              <a:t>2/2/22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E7B1E-2B9B-4C3D-A57C-F22647F83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5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452164D6-AAF4-4866-BCCC-D1DB660FB566}" type="datetimeFigureOut">
              <a:rPr lang="en-US" smtClean="0"/>
              <a:t>2/2/22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245E7B1E-2B9B-4C3D-A57C-F22647F83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0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52164D6-AAF4-4866-BCCC-D1DB660FB566}" type="datetimeFigureOut">
              <a:rPr lang="en-US" smtClean="0"/>
              <a:t>2/2/22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45E7B1E-2B9B-4C3D-A57C-F22647F83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90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8800" dirty="0"/>
              <a:t>מָה אַתֶּם עוֹשִׂים?</a:t>
            </a:r>
            <a:endParaRPr lang="en-US" sz="8800" dirty="0"/>
          </a:p>
        </p:txBody>
      </p:sp>
      <p:pic>
        <p:nvPicPr>
          <p:cNvPr id="10244" name="Picture 4" descr="http://www.sratim.co.il/contents/series/images/1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2590800" cy="467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46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essagesofkindness.files.wordpress.com/2011/07/wal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5748488" cy="371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sz="9800" dirty="0"/>
              <a:t>לָלֶכֶת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5257800" y="1752600"/>
            <a:ext cx="373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6600" dirty="0">
                <a:cs typeface="+mj-cs"/>
              </a:rPr>
              <a:t>הוֹלֵךְ</a:t>
            </a:r>
          </a:p>
          <a:p>
            <a:pPr algn="r" rtl="1"/>
            <a:r>
              <a:rPr lang="he-IL" sz="6600" dirty="0">
                <a:cs typeface="+mj-cs"/>
              </a:rPr>
              <a:t>הוֹלֶכֶת</a:t>
            </a:r>
          </a:p>
          <a:p>
            <a:pPr algn="r" rtl="1"/>
            <a:r>
              <a:rPr lang="he-IL" sz="6600" dirty="0">
                <a:cs typeface="+mj-cs"/>
              </a:rPr>
              <a:t>הוֹלְכִים</a:t>
            </a:r>
          </a:p>
          <a:p>
            <a:pPr algn="r" rtl="1"/>
            <a:r>
              <a:rPr lang="he-IL" sz="6600" dirty="0">
                <a:cs typeface="+mj-cs"/>
              </a:rPr>
              <a:t>הוֹלְכוֹת</a:t>
            </a:r>
            <a:endParaRPr lang="en-US" sz="66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760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010">
        <p14:reveal/>
      </p:transition>
    </mc:Choice>
    <mc:Fallback xmlns="">
      <p:transition advTm="160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he-IL" sz="9800" dirty="0"/>
              <a:t>לִנְסוֹעַ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3048000"/>
            <a:ext cx="3352800" cy="3124200"/>
          </a:xfrm>
        </p:spPr>
        <p:txBody>
          <a:bodyPr>
            <a:noAutofit/>
          </a:bodyPr>
          <a:lstStyle/>
          <a:p>
            <a:pPr mar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6600" dirty="0">
                <a:latin typeface="Narkisim" panose="020E0502050101010101" pitchFamily="34" charset="-79"/>
                <a:cs typeface="Narkisim" panose="020E0502050101010101" pitchFamily="34" charset="-79"/>
              </a:rPr>
              <a:t>נוֹסֵעַ</a:t>
            </a:r>
          </a:p>
          <a:p>
            <a:pPr mar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6600" dirty="0">
                <a:latin typeface="Narkisim" panose="020E0502050101010101" pitchFamily="34" charset="-79"/>
                <a:cs typeface="Narkisim" panose="020E0502050101010101" pitchFamily="34" charset="-79"/>
              </a:rPr>
              <a:t>נוסַעַת</a:t>
            </a:r>
          </a:p>
          <a:p>
            <a:pPr mar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6600" dirty="0">
                <a:latin typeface="Narkisim" panose="020E0502050101010101" pitchFamily="34" charset="-79"/>
                <a:cs typeface="Narkisim" panose="020E0502050101010101" pitchFamily="34" charset="-79"/>
              </a:rPr>
              <a:t>נוֹסְעִים</a:t>
            </a:r>
          </a:p>
          <a:p>
            <a:pPr mar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6600" dirty="0">
                <a:latin typeface="Narkisim" panose="020E0502050101010101" pitchFamily="34" charset="-79"/>
                <a:cs typeface="Narkisim" panose="020E0502050101010101" pitchFamily="34" charset="-79"/>
              </a:rPr>
              <a:t>נוֹסְעוֹת</a:t>
            </a:r>
            <a:endParaRPr lang="en-US" sz="6600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0" indent="0" algn="r" rtl="1">
              <a:buNone/>
            </a:pPr>
            <a:endParaRPr lang="en-US" sz="8800" dirty="0">
              <a:cs typeface="+mj-cs"/>
            </a:endParaRPr>
          </a:p>
        </p:txBody>
      </p:sp>
      <p:pic>
        <p:nvPicPr>
          <p:cNvPr id="2050" name="Picture 2" descr="http://www.sydcon.com/blog/wp-content/uploads/2014/06/summertrav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8" y="2286000"/>
            <a:ext cx="4876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7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f/f3/Sit_088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334126"/>
            <a:ext cx="5181599" cy="428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sz="9800" dirty="0"/>
              <a:t>לָשֶׁבֶת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095999" y="2362200"/>
            <a:ext cx="2895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6600" dirty="0">
                <a:cs typeface="+mj-cs"/>
              </a:rPr>
              <a:t>יוֹשֵׁב</a:t>
            </a:r>
          </a:p>
          <a:p>
            <a:pPr algn="r" rtl="1"/>
            <a:r>
              <a:rPr lang="he-IL" sz="6600" dirty="0">
                <a:cs typeface="+mj-cs"/>
              </a:rPr>
              <a:t>יוֹשֶׁבֶת</a:t>
            </a:r>
          </a:p>
          <a:p>
            <a:pPr algn="r" rtl="1"/>
            <a:r>
              <a:rPr lang="he-IL" sz="6600" dirty="0">
                <a:cs typeface="+mj-cs"/>
              </a:rPr>
              <a:t>יוֹשְׁבִים</a:t>
            </a:r>
          </a:p>
          <a:p>
            <a:pPr algn="r" rtl="1"/>
            <a:r>
              <a:rPr lang="he-IL" sz="6600" dirty="0">
                <a:cs typeface="+mj-cs"/>
              </a:rPr>
              <a:t>יוֹשְׁבוֹת</a:t>
            </a:r>
            <a:endParaRPr lang="en-US" sz="66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155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003">
        <p14:reveal/>
      </p:transition>
    </mc:Choice>
    <mc:Fallback xmlns="">
      <p:transition advTm="160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nationaldinosaurmuseum.com.au/images/Minmi%20Did%20you%20know%20Colo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4645025" cy="467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sz="9800" dirty="0"/>
              <a:t>לָדַעַת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0" y="1981200"/>
            <a:ext cx="358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6000" dirty="0">
                <a:cs typeface="+mj-cs"/>
              </a:rPr>
              <a:t>יוֹדֵעַ</a:t>
            </a:r>
          </a:p>
          <a:p>
            <a:pPr algn="r" rtl="1"/>
            <a:r>
              <a:rPr lang="he-IL" sz="6000" dirty="0">
                <a:cs typeface="+mj-cs"/>
              </a:rPr>
              <a:t>יוֹדַעַת</a:t>
            </a:r>
          </a:p>
          <a:p>
            <a:pPr algn="r" rtl="1"/>
            <a:r>
              <a:rPr lang="he-IL" sz="6000" dirty="0">
                <a:cs typeface="+mj-cs"/>
              </a:rPr>
              <a:t>יוֹדְעִים</a:t>
            </a:r>
          </a:p>
          <a:p>
            <a:pPr algn="r" rtl="1"/>
            <a:r>
              <a:rPr lang="he-IL" sz="6000" dirty="0">
                <a:cs typeface="+mj-cs"/>
              </a:rPr>
              <a:t>יוֹדְעוֹת</a:t>
            </a:r>
            <a:endParaRPr lang="en-US" sz="88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110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591">
        <p14:reveal/>
      </p:transition>
    </mc:Choice>
    <mc:Fallback xmlns="">
      <p:transition advTm="165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wnloads.xdesktopwallpapers.com/wp-content/uploads/2011/02/Shopping-Shopping-And-Shopp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2" t="-5883" r="10967" b="13178"/>
          <a:stretch/>
        </p:blipFill>
        <p:spPr bwMode="auto">
          <a:xfrm>
            <a:off x="-152400" y="1600200"/>
            <a:ext cx="6303264" cy="429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sz="9800" dirty="0"/>
              <a:t>לִקְנוֹת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08064" y="1916668"/>
            <a:ext cx="192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1916668"/>
            <a:ext cx="335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6600" dirty="0">
                <a:cs typeface="+mj-cs"/>
              </a:rPr>
              <a:t>קוֹנֶה </a:t>
            </a:r>
            <a:r>
              <a:rPr lang="en-US" sz="6600" dirty="0">
                <a:cs typeface="+mj-cs"/>
              </a:rPr>
              <a:t> </a:t>
            </a:r>
            <a:endParaRPr lang="he-IL" sz="6600" dirty="0">
              <a:cs typeface="+mj-cs"/>
            </a:endParaRPr>
          </a:p>
          <a:p>
            <a:pPr algn="r" rtl="1"/>
            <a:r>
              <a:rPr lang="he-IL" sz="6600" dirty="0">
                <a:cs typeface="+mj-cs"/>
              </a:rPr>
              <a:t>קוֹנָה</a:t>
            </a:r>
          </a:p>
          <a:p>
            <a:pPr algn="r" rtl="1"/>
            <a:r>
              <a:rPr lang="he-IL" sz="6600" dirty="0">
                <a:cs typeface="+mj-cs"/>
              </a:rPr>
              <a:t>קוֹנִים </a:t>
            </a:r>
          </a:p>
          <a:p>
            <a:pPr algn="r" rtl="1"/>
            <a:r>
              <a:rPr lang="he-IL" sz="6600" dirty="0">
                <a:cs typeface="+mj-cs"/>
              </a:rPr>
              <a:t>קוֹנוֹת</a:t>
            </a:r>
            <a:endParaRPr lang="en-US" sz="66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000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244">
        <p14:reveal/>
      </p:transition>
    </mc:Choice>
    <mc:Fallback xmlns="">
      <p:transition advTm="132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sz="9800" dirty="0"/>
              <a:t>לַעֲשׂוֹת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10842" y="1970633"/>
            <a:ext cx="320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6600" dirty="0">
                <a:cs typeface="+mj-cs"/>
              </a:rPr>
              <a:t>עוֹשֶׂה</a:t>
            </a:r>
          </a:p>
          <a:p>
            <a:pPr algn="r" rtl="1"/>
            <a:r>
              <a:rPr lang="he-IL" sz="6600" dirty="0">
                <a:cs typeface="+mj-cs"/>
              </a:rPr>
              <a:t>עוֹשָׂה</a:t>
            </a:r>
          </a:p>
          <a:p>
            <a:pPr algn="r" rtl="1"/>
            <a:r>
              <a:rPr lang="he-IL" sz="6600" dirty="0">
                <a:cs typeface="+mj-cs"/>
              </a:rPr>
              <a:t>עוֹשִׂים</a:t>
            </a:r>
          </a:p>
          <a:p>
            <a:pPr algn="r" rtl="1"/>
            <a:r>
              <a:rPr lang="he-IL" sz="6600" dirty="0">
                <a:cs typeface="+mj-cs"/>
              </a:rPr>
              <a:t>עוֹשׂוֹת</a:t>
            </a:r>
            <a:endParaRPr lang="en-US" sz="6600" dirty="0">
              <a:cs typeface="+mj-cs"/>
            </a:endParaRPr>
          </a:p>
        </p:txBody>
      </p:sp>
      <p:pic>
        <p:nvPicPr>
          <p:cNvPr id="9218" name="Picture 2" descr="http://www.pafpc.org/cms/lib2/PA00001534/Centricity/Domain/16/to-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27034"/>
            <a:ext cx="5042858" cy="44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919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533">
        <p14:reveal/>
      </p:transition>
    </mc:Choice>
    <mc:Fallback xmlns="">
      <p:transition advTm="155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naplesreporting.com/Portals/155121/images/We%20Want%20Your%20CourtSmart%20Audio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4419600" cy="415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sz="9800" dirty="0"/>
              <a:t>לִרְצוֹת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91200" y="2255828"/>
            <a:ext cx="2895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6600" dirty="0">
                <a:cs typeface="+mj-cs"/>
              </a:rPr>
              <a:t>רוֹצֶה</a:t>
            </a:r>
          </a:p>
          <a:p>
            <a:pPr algn="r" rtl="1"/>
            <a:r>
              <a:rPr lang="he-IL" sz="6600" dirty="0">
                <a:cs typeface="+mj-cs"/>
              </a:rPr>
              <a:t>רוֹצָה</a:t>
            </a:r>
          </a:p>
          <a:p>
            <a:pPr algn="r" rtl="1"/>
            <a:r>
              <a:rPr lang="he-IL" sz="6600" dirty="0">
                <a:cs typeface="+mj-cs"/>
              </a:rPr>
              <a:t>רוֹצִים</a:t>
            </a:r>
          </a:p>
          <a:p>
            <a:pPr algn="r" rtl="1"/>
            <a:r>
              <a:rPr lang="he-IL" sz="6600" dirty="0">
                <a:cs typeface="+mj-cs"/>
              </a:rPr>
              <a:t>רוֹצוֹת</a:t>
            </a:r>
            <a:endParaRPr lang="en-US" sz="66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633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412">
        <p14:reveal/>
      </p:transition>
    </mc:Choice>
    <mc:Fallback xmlns="">
      <p:transition advTm="154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hatfindo.com/wp-content/uploads/2010/09/drinking-water-da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8652"/>
            <a:ext cx="5486400" cy="429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sz="9800" dirty="0"/>
              <a:t>לִשְׁתּוֹת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0" y="1872454"/>
            <a:ext cx="3429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6600" dirty="0">
                <a:cs typeface="+mj-cs"/>
              </a:rPr>
              <a:t>שׁוֹתֶה</a:t>
            </a:r>
          </a:p>
          <a:p>
            <a:pPr algn="r" rtl="1"/>
            <a:r>
              <a:rPr lang="he-IL" sz="6600" dirty="0">
                <a:cs typeface="+mj-cs"/>
              </a:rPr>
              <a:t>שׁוֹתָה</a:t>
            </a:r>
          </a:p>
          <a:p>
            <a:pPr algn="r" rtl="1"/>
            <a:r>
              <a:rPr lang="he-IL" sz="6600" dirty="0">
                <a:cs typeface="+mj-cs"/>
              </a:rPr>
              <a:t>שׁוֹתִים</a:t>
            </a:r>
          </a:p>
          <a:p>
            <a:pPr algn="r" rtl="1"/>
            <a:r>
              <a:rPr lang="he-IL" sz="6600" dirty="0">
                <a:cs typeface="+mj-cs"/>
              </a:rPr>
              <a:t>שׁוֹתוֹת</a:t>
            </a:r>
            <a:endParaRPr lang="en-US" sz="66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06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607">
        <p14:reveal/>
      </p:transition>
    </mc:Choice>
    <mc:Fallback xmlns="">
      <p:transition advTm="146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see.nei.nih.gov/images/Basic_Home_Colla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5" r="23293"/>
          <a:stretch/>
        </p:blipFill>
        <p:spPr bwMode="auto">
          <a:xfrm>
            <a:off x="609600" y="1997254"/>
            <a:ext cx="3806041" cy="44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sz="9800" dirty="0"/>
              <a:t>לִרְאוֹת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90800" y="2057400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6600" dirty="0">
                <a:cs typeface="+mj-cs"/>
              </a:rPr>
              <a:t>רוֹאֶה</a:t>
            </a:r>
          </a:p>
          <a:p>
            <a:pPr algn="r" rtl="1"/>
            <a:r>
              <a:rPr lang="he-IL" sz="6600" dirty="0">
                <a:cs typeface="+mj-cs"/>
              </a:rPr>
              <a:t>רוֹאָה</a:t>
            </a:r>
          </a:p>
          <a:p>
            <a:pPr algn="r" rtl="1"/>
            <a:r>
              <a:rPr lang="he-IL" sz="6600" dirty="0">
                <a:cs typeface="+mj-cs"/>
              </a:rPr>
              <a:t>רוֹאִים</a:t>
            </a:r>
          </a:p>
          <a:p>
            <a:pPr algn="r" rtl="1"/>
            <a:r>
              <a:rPr lang="he-IL" sz="6600" dirty="0">
                <a:cs typeface="+mj-cs"/>
              </a:rPr>
              <a:t>רוֹאוֹת</a:t>
            </a:r>
            <a:endParaRPr lang="en-US" sz="66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25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688">
        <p14:reveal/>
      </p:transition>
    </mc:Choice>
    <mc:Fallback xmlns="">
      <p:transition advTm="146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1.bp.blogspot.com/-xJFfhSCQD_g/UD_TDuXgHqI/AAAAAAAAB4g/0Lk7gHjhGZ8/s1600/Old-Woman-Who-Lived-in-a-Sho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46783"/>
            <a:ext cx="2819400" cy="396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sz="9800" dirty="0"/>
              <a:t>לָגוּר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4953000" y="2133600"/>
            <a:ext cx="3276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6600" dirty="0">
                <a:cs typeface="+mj-cs"/>
              </a:rPr>
              <a:t>גָּר</a:t>
            </a:r>
          </a:p>
          <a:p>
            <a:pPr algn="r" rtl="1"/>
            <a:r>
              <a:rPr lang="he-IL" sz="6600" dirty="0">
                <a:cs typeface="+mj-cs"/>
              </a:rPr>
              <a:t>גָּרָה</a:t>
            </a:r>
          </a:p>
          <a:p>
            <a:pPr algn="r" rtl="1"/>
            <a:r>
              <a:rPr lang="he-IL" sz="6600" dirty="0">
                <a:cs typeface="+mj-cs"/>
              </a:rPr>
              <a:t>גָּרִים</a:t>
            </a:r>
          </a:p>
          <a:p>
            <a:pPr algn="r" rtl="1"/>
            <a:r>
              <a:rPr lang="he-IL" sz="6600" dirty="0">
                <a:cs typeface="+mj-cs"/>
              </a:rPr>
              <a:t>גָּרוֹת</a:t>
            </a:r>
            <a:endParaRPr lang="en-US" sz="66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536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01">
        <p14:reveal/>
      </p:transition>
    </mc:Choice>
    <mc:Fallback xmlns="">
      <p:transition advTm="137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nverlibrary.org/files/writing-journal-creativity-imagination-peo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15375"/>
            <a:ext cx="4724399" cy="433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sz="9800" dirty="0"/>
              <a:t>לִכְתוֹב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1752600"/>
            <a:ext cx="35684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7200" dirty="0">
                <a:cs typeface="+mj-cs"/>
              </a:rPr>
              <a:t>כּוֹתֵב    </a:t>
            </a:r>
          </a:p>
          <a:p>
            <a:pPr algn="r" rtl="1"/>
            <a:r>
              <a:rPr lang="he-IL" sz="7200" dirty="0">
                <a:cs typeface="+mj-cs"/>
              </a:rPr>
              <a:t>כּוֹתֶבֶת</a:t>
            </a:r>
          </a:p>
          <a:p>
            <a:pPr algn="r" rtl="1"/>
            <a:r>
              <a:rPr lang="he-IL" sz="7200" dirty="0">
                <a:cs typeface="+mj-cs"/>
              </a:rPr>
              <a:t>כּוֹתְבִים </a:t>
            </a:r>
          </a:p>
          <a:p>
            <a:pPr algn="r" rtl="1"/>
            <a:r>
              <a:rPr lang="he-IL" sz="7200" dirty="0">
                <a:cs typeface="+mj-cs"/>
              </a:rPr>
              <a:t>כּוֹתְבוֹת</a:t>
            </a:r>
            <a:endParaRPr lang="en-US" sz="72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806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576">
        <p14:reveal/>
      </p:transition>
    </mc:Choice>
    <mc:Fallback xmlns="">
      <p:transition advTm="145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sz="9800" dirty="0"/>
              <a:t>לָנוּחַ</a:t>
            </a:r>
            <a:endParaRPr lang="en-US" sz="4800" dirty="0"/>
          </a:p>
        </p:txBody>
      </p:sp>
      <p:pic>
        <p:nvPicPr>
          <p:cNvPr id="7" name="Picture 4" descr="http://www.leonardo-citytower.co.il/wp-content/blogs.dir/15/files/spa/leonardo_city_tower_-_pool_girl_chilou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5714999" cy="509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1828800"/>
            <a:ext cx="2819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6600" dirty="0">
                <a:cs typeface="+mj-cs"/>
              </a:rPr>
              <a:t>נָח</a:t>
            </a:r>
          </a:p>
          <a:p>
            <a:pPr algn="r" rtl="1"/>
            <a:r>
              <a:rPr lang="he-IL" sz="6600" dirty="0">
                <a:cs typeface="+mj-cs"/>
              </a:rPr>
              <a:t>נָחָה</a:t>
            </a:r>
          </a:p>
          <a:p>
            <a:pPr algn="r" rtl="1"/>
            <a:r>
              <a:rPr lang="he-IL" sz="6600" dirty="0">
                <a:cs typeface="+mj-cs"/>
              </a:rPr>
              <a:t>נָחִים</a:t>
            </a:r>
          </a:p>
          <a:p>
            <a:pPr algn="r" rtl="1"/>
            <a:r>
              <a:rPr lang="he-IL" sz="6600" dirty="0">
                <a:cs typeface="+mj-cs"/>
              </a:rPr>
              <a:t>נָחוֹת</a:t>
            </a:r>
            <a:endParaRPr lang="en-US" sz="6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629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sz="9800" dirty="0"/>
              <a:t>לָרוּץ</a:t>
            </a:r>
            <a:endParaRPr lang="en-US" sz="4800" dirty="0"/>
          </a:p>
        </p:txBody>
      </p:sp>
      <p:pic>
        <p:nvPicPr>
          <p:cNvPr id="4100" name="Picture 4" descr="http://img.mazaltov.walla.co.il/UploadImages/1/522/261081_473x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5562600" cy="424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1828800"/>
            <a:ext cx="2362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6600" dirty="0">
                <a:cs typeface="+mj-cs"/>
              </a:rPr>
              <a:t>רָץ</a:t>
            </a:r>
          </a:p>
          <a:p>
            <a:pPr algn="r" rtl="1"/>
            <a:r>
              <a:rPr lang="he-IL" sz="6600" dirty="0">
                <a:cs typeface="+mj-cs"/>
              </a:rPr>
              <a:t>רָצָה</a:t>
            </a:r>
          </a:p>
          <a:p>
            <a:pPr algn="r" rtl="1"/>
            <a:r>
              <a:rPr lang="he-IL" sz="6600" dirty="0">
                <a:cs typeface="+mj-cs"/>
              </a:rPr>
              <a:t>רָצִים</a:t>
            </a:r>
          </a:p>
          <a:p>
            <a:pPr algn="r" rtl="1"/>
            <a:r>
              <a:rPr lang="he-IL" sz="6600" dirty="0">
                <a:cs typeface="+mj-cs"/>
              </a:rPr>
              <a:t>רָצוֹת</a:t>
            </a:r>
            <a:endParaRPr lang="en-US" sz="6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429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sz="9800" dirty="0"/>
              <a:t>לָקוּם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0" y="1600200"/>
            <a:ext cx="2438400" cy="4525963"/>
          </a:xfrm>
        </p:spPr>
        <p:txBody>
          <a:bodyPr>
            <a:noAutofit/>
          </a:bodyPr>
          <a:lstStyle/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6600" dirty="0">
                <a:cs typeface="+mj-cs"/>
              </a:rPr>
              <a:t>קָם</a:t>
            </a: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6600" dirty="0">
                <a:cs typeface="+mj-cs"/>
              </a:rPr>
              <a:t>קָמָה</a:t>
            </a: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6600" dirty="0">
                <a:cs typeface="+mj-cs"/>
              </a:rPr>
              <a:t>קָמִים</a:t>
            </a:r>
          </a:p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6600" dirty="0">
                <a:cs typeface="+mj-cs"/>
              </a:rPr>
              <a:t>קָמוֹת</a:t>
            </a:r>
            <a:endParaRPr lang="en-US" sz="6600" dirty="0">
              <a:cs typeface="+mj-cs"/>
            </a:endParaRPr>
          </a:p>
        </p:txBody>
      </p:sp>
      <p:pic>
        <p:nvPicPr>
          <p:cNvPr id="5124" name="Picture 4" descr="http://msc.wcdn.co.il/w/w-635/1966633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96" y="1888944"/>
            <a:ext cx="6048375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85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sinatra.com/sites/default/files/sinatra%20come%20dance.jpg?127731573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7"/>
          <a:stretch/>
        </p:blipFill>
        <p:spPr bwMode="auto">
          <a:xfrm>
            <a:off x="317495" y="2145127"/>
            <a:ext cx="5156209" cy="469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sz="9800" dirty="0"/>
              <a:t>לָבוֹא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00800" y="1981200"/>
            <a:ext cx="2286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6600" dirty="0">
                <a:cs typeface="+mj-cs"/>
              </a:rPr>
              <a:t>בָּא</a:t>
            </a:r>
          </a:p>
          <a:p>
            <a:pPr algn="r" rtl="1"/>
            <a:r>
              <a:rPr lang="he-IL" sz="6600" dirty="0">
                <a:cs typeface="+mj-cs"/>
              </a:rPr>
              <a:t>בָּאָה</a:t>
            </a:r>
          </a:p>
          <a:p>
            <a:pPr algn="r" rtl="1"/>
            <a:r>
              <a:rPr lang="he-IL" sz="6600" dirty="0">
                <a:cs typeface="+mj-cs"/>
              </a:rPr>
              <a:t>בָּאִים</a:t>
            </a:r>
          </a:p>
          <a:p>
            <a:pPr algn="r" rtl="1"/>
            <a:r>
              <a:rPr lang="he-IL" sz="6600" dirty="0">
                <a:cs typeface="+mj-cs"/>
              </a:rPr>
              <a:t>בָּאוֹת</a:t>
            </a:r>
            <a:endParaRPr lang="en-US" sz="66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06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875">
        <p14:reveal/>
      </p:transition>
    </mc:Choice>
    <mc:Fallback xmlns="">
      <p:transition advTm="138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westonsview.com/blog/wp-content/uploads/2011/01/SingingChildr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5604659" cy="515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sz="9800" dirty="0"/>
              <a:t>לָשִׁיר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19800" y="1828800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6600" dirty="0">
                <a:cs typeface="+mj-cs"/>
              </a:rPr>
              <a:t>שָׁר</a:t>
            </a:r>
          </a:p>
          <a:p>
            <a:pPr algn="r" rtl="1"/>
            <a:r>
              <a:rPr lang="he-IL" sz="6600" dirty="0">
                <a:cs typeface="+mj-cs"/>
              </a:rPr>
              <a:t>שָׁרָה</a:t>
            </a:r>
          </a:p>
          <a:p>
            <a:pPr algn="r" rtl="1"/>
            <a:r>
              <a:rPr lang="he-IL" sz="6600" dirty="0">
                <a:cs typeface="+mj-cs"/>
              </a:rPr>
              <a:t>שָׁרִים</a:t>
            </a:r>
          </a:p>
          <a:p>
            <a:pPr algn="r" rtl="1"/>
            <a:r>
              <a:rPr lang="he-IL" sz="6600" dirty="0">
                <a:cs typeface="+mj-cs"/>
              </a:rPr>
              <a:t>שָׁרוֹת</a:t>
            </a:r>
            <a:endParaRPr lang="en-US" sz="66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918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990">
        <p14:reveal/>
      </p:transition>
    </mc:Choice>
    <mc:Fallback xmlns="">
      <p:transition advTm="149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sz="9800" dirty="0"/>
              <a:t>לָשִׂים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00800" y="1973063"/>
            <a:ext cx="2514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6600" dirty="0">
                <a:cs typeface="+mj-cs"/>
              </a:rPr>
              <a:t>שָׂם</a:t>
            </a:r>
          </a:p>
          <a:p>
            <a:pPr algn="r" rtl="1"/>
            <a:r>
              <a:rPr lang="he-IL" sz="6600" dirty="0">
                <a:cs typeface="+mj-cs"/>
              </a:rPr>
              <a:t>שָׂמָה</a:t>
            </a:r>
          </a:p>
          <a:p>
            <a:pPr algn="r" rtl="1"/>
            <a:r>
              <a:rPr lang="he-IL" sz="6600" dirty="0">
                <a:cs typeface="+mj-cs"/>
              </a:rPr>
              <a:t>שָׂמִים</a:t>
            </a:r>
          </a:p>
          <a:p>
            <a:pPr algn="r" rtl="1"/>
            <a:r>
              <a:rPr lang="he-IL" sz="6600" dirty="0">
                <a:cs typeface="+mj-cs"/>
              </a:rPr>
              <a:t>שָׂמוֹת</a:t>
            </a:r>
            <a:endParaRPr lang="en-US" sz="6600" dirty="0">
              <a:cs typeface="+mj-cs"/>
            </a:endParaRPr>
          </a:p>
        </p:txBody>
      </p:sp>
      <p:pic>
        <p:nvPicPr>
          <p:cNvPr id="1026" name="Picture 2" descr="http://assets.nydailynews.com/polopoly_fs/1.2126969!/img/httpImage/image.jpg_gen/derivatives/article_635/1251835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85279"/>
            <a:ext cx="5562599" cy="393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392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937">
        <p14:reveal/>
      </p:transition>
    </mc:Choice>
    <mc:Fallback xmlns="">
      <p:transition advTm="149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sz="9800" dirty="0"/>
              <a:t>לְדַבֵּר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57800" y="2013201"/>
            <a:ext cx="3657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6600" dirty="0">
                <a:cs typeface="+mj-cs"/>
              </a:rPr>
              <a:t>מְדַבֵּר</a:t>
            </a:r>
          </a:p>
          <a:p>
            <a:pPr algn="r" rtl="1"/>
            <a:r>
              <a:rPr lang="he-IL" sz="6600" dirty="0">
                <a:cs typeface="+mj-cs"/>
              </a:rPr>
              <a:t>מְדַבֶּרֶת</a:t>
            </a:r>
          </a:p>
          <a:p>
            <a:pPr algn="r" rtl="1"/>
            <a:r>
              <a:rPr lang="he-IL" sz="6600" dirty="0">
                <a:cs typeface="+mj-cs"/>
              </a:rPr>
              <a:t>מְדַבְּרִים</a:t>
            </a:r>
          </a:p>
          <a:p>
            <a:pPr algn="r" rtl="1"/>
            <a:r>
              <a:rPr lang="he-IL" sz="6600" dirty="0">
                <a:cs typeface="+mj-cs"/>
              </a:rPr>
              <a:t>מְדַבְּרוֹת</a:t>
            </a:r>
            <a:endParaRPr lang="en-US" sz="6600" dirty="0">
              <a:cs typeface="+mj-cs"/>
            </a:endParaRPr>
          </a:p>
        </p:txBody>
      </p:sp>
      <p:pic>
        <p:nvPicPr>
          <p:cNvPr id="2050" name="Picture 2" descr="http://i.kinja-img.com/gawker-media/image/upload/u5yepz2za8rq6ekl5ph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27238"/>
            <a:ext cx="510540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24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812">
        <p14:reveal/>
      </p:transition>
    </mc:Choice>
    <mc:Fallback xmlns="">
      <p:transition advTm="158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905000"/>
            <a:ext cx="3124200" cy="4525963"/>
          </a:xfrm>
        </p:spPr>
        <p:txBody>
          <a:bodyPr>
            <a:noAutofit/>
          </a:bodyPr>
          <a:lstStyle/>
          <a:p>
            <a:pPr marL="0" indent="0" algn="r" rtl="1">
              <a:spcBef>
                <a:spcPts val="0"/>
              </a:spcBef>
              <a:buNone/>
            </a:pPr>
            <a:r>
              <a:rPr lang="he-IL" sz="6600" dirty="0">
                <a:cs typeface="+mj-cs"/>
              </a:rPr>
              <a:t>חַיָּיב </a:t>
            </a:r>
          </a:p>
          <a:p>
            <a:pPr marL="0" indent="0" algn="r" rtl="1">
              <a:spcBef>
                <a:spcPts val="0"/>
              </a:spcBef>
              <a:buNone/>
            </a:pPr>
            <a:r>
              <a:rPr lang="he-IL" sz="6600" dirty="0">
                <a:cs typeface="+mj-cs"/>
              </a:rPr>
              <a:t>חַיֶּיבֶת </a:t>
            </a:r>
          </a:p>
          <a:p>
            <a:pPr marL="0" indent="0" algn="r" rtl="1">
              <a:spcBef>
                <a:spcPts val="0"/>
              </a:spcBef>
              <a:buNone/>
            </a:pPr>
            <a:r>
              <a:rPr lang="he-IL" sz="6600" dirty="0">
                <a:cs typeface="+mj-cs"/>
              </a:rPr>
              <a:t>חַיָּיבִים </a:t>
            </a:r>
          </a:p>
          <a:p>
            <a:pPr marL="0" indent="0" algn="r" rtl="1">
              <a:spcBef>
                <a:spcPts val="0"/>
              </a:spcBef>
              <a:buNone/>
            </a:pPr>
            <a:r>
              <a:rPr lang="he-IL" sz="6600" dirty="0">
                <a:cs typeface="+mj-cs"/>
              </a:rPr>
              <a:t>חַיָּיבוֹת</a:t>
            </a:r>
            <a:endParaRPr lang="en-US" sz="6600" dirty="0">
              <a:cs typeface="+mj-cs"/>
            </a:endParaRPr>
          </a:p>
        </p:txBody>
      </p:sp>
      <p:pic>
        <p:nvPicPr>
          <p:cNvPr id="6150" name="Picture 6" descr="http://www.thenategreenexperience.com/wp-content/uploads/2014/01/Mus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5029559" cy="410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74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600200"/>
            <a:ext cx="3200400" cy="4525963"/>
          </a:xfrm>
        </p:spPr>
        <p:txBody>
          <a:bodyPr>
            <a:noAutofit/>
          </a:bodyPr>
          <a:lstStyle/>
          <a:p>
            <a:pPr marL="0" indent="0" algn="r" rtl="1">
              <a:spcBef>
                <a:spcPts val="0"/>
              </a:spcBef>
              <a:buNone/>
            </a:pPr>
            <a:r>
              <a:rPr lang="he-IL" sz="6600" dirty="0">
                <a:cs typeface="+mj-cs"/>
              </a:rPr>
              <a:t>צָרִיךְ</a:t>
            </a:r>
          </a:p>
          <a:p>
            <a:pPr marL="0" indent="0" algn="r" rtl="1">
              <a:spcBef>
                <a:spcPts val="0"/>
              </a:spcBef>
              <a:buNone/>
            </a:pPr>
            <a:r>
              <a:rPr lang="he-IL" sz="6600" dirty="0">
                <a:cs typeface="+mj-cs"/>
              </a:rPr>
              <a:t>צְרִיכָה</a:t>
            </a:r>
          </a:p>
          <a:p>
            <a:pPr marL="0" indent="0" algn="r" rtl="1">
              <a:spcBef>
                <a:spcPts val="0"/>
              </a:spcBef>
              <a:buNone/>
            </a:pPr>
            <a:r>
              <a:rPr lang="he-IL" sz="6600" dirty="0">
                <a:cs typeface="+mj-cs"/>
              </a:rPr>
              <a:t>צְרִיכִים</a:t>
            </a:r>
          </a:p>
          <a:p>
            <a:pPr marL="0" indent="0" algn="r" rtl="1">
              <a:spcBef>
                <a:spcPts val="0"/>
              </a:spcBef>
              <a:buNone/>
            </a:pPr>
            <a:r>
              <a:rPr lang="he-IL" sz="6600" dirty="0">
                <a:cs typeface="+mj-cs"/>
              </a:rPr>
              <a:t>צְרִיכוֹת</a:t>
            </a:r>
            <a:endParaRPr lang="en-US" sz="6600" dirty="0">
              <a:cs typeface="+mj-cs"/>
            </a:endParaRPr>
          </a:p>
        </p:txBody>
      </p:sp>
      <p:pic>
        <p:nvPicPr>
          <p:cNvPr id="4098" name="Picture 2" descr="http://www.imagesbuddy.com/images/165/i-need-you-alone-gu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477202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21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sz="9800" dirty="0"/>
              <a:t>לִהְיוֹת</a:t>
            </a:r>
            <a:endParaRPr lang="en-US" dirty="0"/>
          </a:p>
        </p:txBody>
      </p:sp>
      <p:pic>
        <p:nvPicPr>
          <p:cNvPr id="5122" name="Picture 2" descr="http://www.booknet.co.il/imgs/site/prod/42-1001450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4500" y="2447131"/>
            <a:ext cx="3175000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88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sz="9800" dirty="0"/>
              <a:t>לִקְרוֹא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6400" y="1752600"/>
            <a:ext cx="3429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6600" dirty="0">
                <a:cs typeface="+mj-cs"/>
              </a:rPr>
              <a:t>קוֹרֵא       </a:t>
            </a:r>
          </a:p>
          <a:p>
            <a:pPr algn="r" rtl="1"/>
            <a:r>
              <a:rPr lang="he-IL" sz="6600" dirty="0">
                <a:cs typeface="+mj-cs"/>
              </a:rPr>
              <a:t>קוֹרֵאת</a:t>
            </a:r>
          </a:p>
          <a:p>
            <a:pPr algn="r" rtl="1"/>
            <a:r>
              <a:rPr lang="he-IL" sz="6600" dirty="0">
                <a:cs typeface="+mj-cs"/>
              </a:rPr>
              <a:t>קוֹרְאִים  </a:t>
            </a:r>
          </a:p>
          <a:p>
            <a:pPr algn="r" rtl="1"/>
            <a:r>
              <a:rPr lang="he-IL" sz="6600" dirty="0">
                <a:cs typeface="+mj-cs"/>
              </a:rPr>
              <a:t>קוֹרְאוֹת</a:t>
            </a:r>
            <a:endParaRPr lang="en-US" sz="6600" dirty="0"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81" y="1981200"/>
            <a:ext cx="5980981" cy="3124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065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334">
        <p14:reveal/>
      </p:transition>
    </mc:Choice>
    <mc:Fallback xmlns="">
      <p:transition advTm="153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he-IL" sz="8800" dirty="0"/>
              <a:t>לְהַזְמִין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blackboard.uic.edu/bbcswebdav/institution/classes/ger487-cont/call2012/nahmad22/women-ordering-f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" y="1676400"/>
            <a:ext cx="911955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82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sz="9800" dirty="0"/>
              <a:t>לִמְכּוֹר</a:t>
            </a:r>
            <a:endParaRPr lang="en-US" dirty="0"/>
          </a:p>
        </p:txBody>
      </p:sp>
      <p:pic>
        <p:nvPicPr>
          <p:cNvPr id="7170" name="Picture 2" descr="http://images.photolight.co.il/photo/2008-04-21/1996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98" y="1600200"/>
            <a:ext cx="3701796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1600200"/>
            <a:ext cx="3581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8000" dirty="0">
                <a:latin typeface="Narkisim" panose="020E0502050101010101" pitchFamily="34" charset="-79"/>
                <a:cs typeface="Narkisim" panose="020E0502050101010101" pitchFamily="34" charset="-79"/>
              </a:rPr>
              <a:t>מוֹכֵר</a:t>
            </a:r>
          </a:p>
          <a:p>
            <a:pPr algn="r" rtl="1"/>
            <a:r>
              <a:rPr lang="he-IL" sz="8000" dirty="0">
                <a:latin typeface="Narkisim" panose="020E0502050101010101" pitchFamily="34" charset="-79"/>
                <a:cs typeface="Narkisim" panose="020E0502050101010101" pitchFamily="34" charset="-79"/>
              </a:rPr>
              <a:t>מוֹכֶרֶת</a:t>
            </a:r>
          </a:p>
          <a:p>
            <a:pPr algn="r" rtl="1"/>
            <a:r>
              <a:rPr lang="he-IL" sz="8000" dirty="0">
                <a:latin typeface="Narkisim" panose="020E0502050101010101" pitchFamily="34" charset="-79"/>
                <a:cs typeface="Narkisim" panose="020E0502050101010101" pitchFamily="34" charset="-79"/>
              </a:rPr>
              <a:t>מוֹכְרִים</a:t>
            </a:r>
          </a:p>
          <a:p>
            <a:pPr algn="r" rtl="1"/>
            <a:r>
              <a:rPr lang="he-IL" sz="8000" dirty="0">
                <a:latin typeface="Narkisim" panose="020E0502050101010101" pitchFamily="34" charset="-79"/>
                <a:cs typeface="Narkisim" panose="020E0502050101010101" pitchFamily="34" charset="-79"/>
              </a:rPr>
              <a:t>מוֹכרְוֹת</a:t>
            </a:r>
            <a:endParaRPr lang="en-US" sz="80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2537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sz="9800" dirty="0"/>
              <a:t>לַעֲזוֹר</a:t>
            </a:r>
            <a:endParaRPr lang="en-US" dirty="0"/>
          </a:p>
        </p:txBody>
      </p:sp>
      <p:pic>
        <p:nvPicPr>
          <p:cNvPr id="8194" name="Picture 2" descr="http://a.abcnews.go.com/images/US/ap_runner_helps_finish_line_nt_120605_wma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3" y="1524000"/>
            <a:ext cx="5410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67477" y="1981200"/>
            <a:ext cx="3124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6600" dirty="0">
                <a:latin typeface="Narkisim" panose="020E0502050101010101" pitchFamily="34" charset="-79"/>
                <a:cs typeface="Narkisim" panose="020E0502050101010101" pitchFamily="34" charset="-79"/>
              </a:rPr>
              <a:t>עוֹזֵר</a:t>
            </a:r>
          </a:p>
          <a:p>
            <a:pPr algn="r" rtl="1"/>
            <a:r>
              <a:rPr lang="he-IL" sz="6600" dirty="0">
                <a:latin typeface="Narkisim" panose="020E0502050101010101" pitchFamily="34" charset="-79"/>
                <a:cs typeface="Narkisim" panose="020E0502050101010101" pitchFamily="34" charset="-79"/>
              </a:rPr>
              <a:t>עוֹזֶרֶת</a:t>
            </a:r>
          </a:p>
          <a:p>
            <a:pPr algn="r" rtl="1"/>
            <a:r>
              <a:rPr lang="he-IL" sz="6600" dirty="0">
                <a:latin typeface="Narkisim" panose="020E0502050101010101" pitchFamily="34" charset="-79"/>
                <a:cs typeface="Narkisim" panose="020E0502050101010101" pitchFamily="34" charset="-79"/>
              </a:rPr>
              <a:t>עוֹזְרִים</a:t>
            </a:r>
          </a:p>
          <a:p>
            <a:pPr algn="r" rtl="1"/>
            <a:r>
              <a:rPr lang="he-IL" sz="6600" dirty="0">
                <a:latin typeface="Narkisim" panose="020E0502050101010101" pitchFamily="34" charset="-79"/>
                <a:cs typeface="Narkisim" panose="020E0502050101010101" pitchFamily="34" charset="-79"/>
              </a:rPr>
              <a:t>עוֹזְרוֹת</a:t>
            </a:r>
            <a:endParaRPr lang="en-US" sz="88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7663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865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he-IL" sz="9800" dirty="0"/>
              <a:t>לָתֵת</a:t>
            </a:r>
            <a:endParaRPr lang="en-US" dirty="0"/>
          </a:p>
        </p:txBody>
      </p:sp>
      <p:pic>
        <p:nvPicPr>
          <p:cNvPr id="9218" name="Picture 2" descr="http://saloona.co.il/mayaraanani/files/2012/10/ptvigx1bija6pepgdn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8418"/>
            <a:ext cx="3892494" cy="476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1981200"/>
            <a:ext cx="3124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6600" dirty="0">
                <a:latin typeface="Narkisim" panose="020E0502050101010101" pitchFamily="34" charset="-79"/>
                <a:cs typeface="Narkisim" panose="020E0502050101010101" pitchFamily="34" charset="-79"/>
              </a:rPr>
              <a:t>נוֹתֵן</a:t>
            </a:r>
          </a:p>
          <a:p>
            <a:pPr algn="r" rtl="1"/>
            <a:r>
              <a:rPr lang="he-IL" sz="6600" dirty="0">
                <a:latin typeface="Narkisim" panose="020E0502050101010101" pitchFamily="34" charset="-79"/>
                <a:cs typeface="Narkisim" panose="020E0502050101010101" pitchFamily="34" charset="-79"/>
              </a:rPr>
              <a:t>נוֹתֶנֶת</a:t>
            </a:r>
          </a:p>
          <a:p>
            <a:pPr algn="r" rtl="1"/>
            <a:r>
              <a:rPr lang="he-IL" sz="6600" dirty="0">
                <a:latin typeface="Narkisim" panose="020E0502050101010101" pitchFamily="34" charset="-79"/>
                <a:cs typeface="Narkisim" panose="020E0502050101010101" pitchFamily="34" charset="-79"/>
              </a:rPr>
              <a:t>נוֹתְנִים</a:t>
            </a:r>
          </a:p>
          <a:p>
            <a:pPr algn="r" rtl="1"/>
            <a:r>
              <a:rPr lang="he-IL" sz="6600" dirty="0">
                <a:latin typeface="Narkisim" panose="020E0502050101010101" pitchFamily="34" charset="-79"/>
                <a:cs typeface="Narkisim" panose="020E0502050101010101" pitchFamily="34" charset="-79"/>
              </a:rPr>
              <a:t>נוֹתְנוֹת</a:t>
            </a:r>
            <a:endParaRPr lang="en-US" sz="88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9640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17874-4C4D-9A42-8ED3-E08D32F93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95" y="594518"/>
            <a:ext cx="7543800" cy="5668963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he-IL" sz="6000" b="1" dirty="0">
                <a:latin typeface="Narkisim" panose="020E0502050101010101" pitchFamily="34" charset="-79"/>
                <a:cs typeface="Narkisim" panose="020E0502050101010101" pitchFamily="34" charset="-79"/>
              </a:rPr>
              <a:t>לִגְמוֹר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גּוֹמֵר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גּוֹמֶרֶת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גּוֹמְרִים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גּוֹמְרוֹת</a:t>
            </a:r>
            <a:endParaRPr lang="en-US" sz="54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E1D609-85BA-2A42-A3E2-68A7F5864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4648200" cy="345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43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17874-4C4D-9A42-8ED3-E08D32F93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594518"/>
            <a:ext cx="7543800" cy="5668963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he-IL" sz="6000" b="1" dirty="0">
                <a:latin typeface="Narkisim" panose="020E0502050101010101" pitchFamily="34" charset="-79"/>
                <a:cs typeface="Narkisim" panose="020E0502050101010101" pitchFamily="34" charset="-79"/>
              </a:rPr>
              <a:t>לִזְכּוֹר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זוֹכֵר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זוֹכֶרֶת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זוֹכְרִים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זוֹכְרוֹת</a:t>
            </a:r>
            <a:endParaRPr lang="en-US" sz="54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31D647-D463-D047-B9CC-DB0B558BD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38400"/>
            <a:ext cx="3689350" cy="295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49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17874-4C4D-9A42-8ED3-E08D32F93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94518"/>
            <a:ext cx="8001000" cy="5668963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he-IL" sz="6000" b="1" dirty="0">
                <a:latin typeface="Narkisim" panose="020E0502050101010101" pitchFamily="34" charset="-79"/>
                <a:cs typeface="Narkisim" panose="020E0502050101010101" pitchFamily="34" charset="-79"/>
              </a:rPr>
              <a:t>לַחֲזוֹר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חוֹזֵר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חוֹזֶרֶת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חוֹזְרִים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חוֹזְרוֹת</a:t>
            </a:r>
            <a:endParaRPr lang="en-US" sz="54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9083F8-6891-FF42-89C3-6A42D935E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38400"/>
            <a:ext cx="5878555" cy="30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386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17874-4C4D-9A42-8ED3-E08D32F93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762000"/>
            <a:ext cx="7543800" cy="5668963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he-IL" sz="6000" b="1" dirty="0">
                <a:latin typeface="Narkisim" panose="020E0502050101010101" pitchFamily="34" charset="-79"/>
                <a:cs typeface="Narkisim" panose="020E0502050101010101" pitchFamily="34" charset="-79"/>
              </a:rPr>
              <a:t>לִסְגּוֹר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סוֹגֵר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סוֹגֶרֶת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סוֹגְרִים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סוֹגְרוֹת</a:t>
            </a:r>
            <a:endParaRPr lang="en-US" sz="54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BB72AC-BBD9-B541-B646-909CFB38A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08037"/>
            <a:ext cx="4442422" cy="429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71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17874-4C4D-9A42-8ED3-E08D32F93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94518"/>
            <a:ext cx="7543800" cy="5668963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he-IL" sz="6000" b="1" dirty="0">
                <a:latin typeface="Narkisim" panose="020E0502050101010101" pitchFamily="34" charset="-79"/>
                <a:cs typeface="Narkisim" panose="020E0502050101010101" pitchFamily="34" charset="-79"/>
              </a:rPr>
              <a:t>לִפְתּוֹחַ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פּוֹתֵחַ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פּוֹתַחַת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פּוֹתְחִים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פּוֹתְחוֹת</a:t>
            </a:r>
            <a:endParaRPr lang="en-US" sz="54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DBB06-3855-0E4A-BCD0-366D13FA1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" b="8414"/>
          <a:stretch/>
        </p:blipFill>
        <p:spPr>
          <a:xfrm>
            <a:off x="990600" y="2438400"/>
            <a:ext cx="379296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63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17874-4C4D-9A42-8ED3-E08D32F93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594518"/>
            <a:ext cx="7543800" cy="5668963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he-IL" sz="6000" b="1" dirty="0">
                <a:latin typeface="Narkisim" panose="020E0502050101010101" pitchFamily="34" charset="-79"/>
                <a:cs typeface="Narkisim" panose="020E0502050101010101" pitchFamily="34" charset="-79"/>
              </a:rPr>
              <a:t>לִשְׁאוֹל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שׁוֹאֵל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שׁוֹאֶלֶת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שׁוֹאֲלִים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שׁוֹאֲלוֹת</a:t>
            </a:r>
            <a:endParaRPr lang="en-US" sz="54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521B00-8DDB-A942-84AF-C83FAE8B8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2" r="24178"/>
          <a:stretch/>
        </p:blipFill>
        <p:spPr>
          <a:xfrm>
            <a:off x="762000" y="1066800"/>
            <a:ext cx="4691680" cy="421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2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eslife.web.unc.edu/files/2012/07/students_study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514600"/>
            <a:ext cx="4101176" cy="366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sz="9800" dirty="0"/>
              <a:t>לִלְמוֹד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5410200" y="1658998"/>
            <a:ext cx="342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7200" dirty="0">
                <a:cs typeface="+mj-cs"/>
              </a:rPr>
              <a:t>לוֹמֵד</a:t>
            </a:r>
          </a:p>
          <a:p>
            <a:pPr algn="r" rtl="1"/>
            <a:r>
              <a:rPr lang="he-IL" sz="7200" dirty="0">
                <a:cs typeface="+mj-cs"/>
              </a:rPr>
              <a:t>לוֹמֶדֶת</a:t>
            </a:r>
          </a:p>
          <a:p>
            <a:pPr algn="r" rtl="1"/>
            <a:r>
              <a:rPr lang="he-IL" sz="7200" dirty="0">
                <a:cs typeface="+mj-cs"/>
              </a:rPr>
              <a:t>לוֹמְדִים</a:t>
            </a:r>
          </a:p>
          <a:p>
            <a:pPr algn="r" rtl="1"/>
            <a:r>
              <a:rPr lang="he-IL" sz="7200" dirty="0">
                <a:cs typeface="+mj-cs"/>
              </a:rPr>
              <a:t>לוֹמְדוֹת</a:t>
            </a:r>
            <a:endParaRPr lang="en-US" sz="72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152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479">
        <p14:reveal/>
      </p:transition>
    </mc:Choice>
    <mc:Fallback xmlns="">
      <p:transition advTm="144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17874-4C4D-9A42-8ED3-E08D32F93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94518"/>
            <a:ext cx="7543800" cy="5668963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he-IL" sz="6000" b="1" dirty="0">
                <a:latin typeface="Narkisim" panose="020E0502050101010101" pitchFamily="34" charset="-79"/>
                <a:cs typeface="Narkisim" panose="020E0502050101010101" pitchFamily="34" charset="-79"/>
              </a:rPr>
              <a:t>לִשְׁכּוֹחַ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שׁוֹכֵחַ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שׁוֹכַחַת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שׁוֹכְחִים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שׁוֹכְחוֹת</a:t>
            </a:r>
            <a:endParaRPr lang="en-US" sz="54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A08F8-E42B-674E-BFF5-B2C9D57AE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1857"/>
          <a:stretch/>
        </p:blipFill>
        <p:spPr>
          <a:xfrm>
            <a:off x="762000" y="1295400"/>
            <a:ext cx="45974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891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17874-4C4D-9A42-8ED3-E08D32F93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68" y="533400"/>
            <a:ext cx="8153400" cy="5668963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he-IL" sz="6000" b="1" dirty="0">
                <a:latin typeface="Narkisim" panose="020E0502050101010101" pitchFamily="34" charset="-79"/>
                <a:cs typeface="Narkisim" panose="020E0502050101010101" pitchFamily="34" charset="-79"/>
              </a:rPr>
              <a:t>לִשְׂמוֹחַ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שָׂמֵחַ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שִׂמְחָה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שְׂמֵחִים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שְׂמָחוֹת</a:t>
            </a:r>
            <a:endParaRPr lang="en-US" sz="54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E3FF06-D991-FF42-979D-8B1E2901C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4931"/>
            <a:ext cx="5295900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712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17874-4C4D-9A42-8ED3-E08D32F93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594518"/>
            <a:ext cx="7543800" cy="5668963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he-IL" sz="6000" b="1" dirty="0">
                <a:latin typeface="Narkisim" panose="020E0502050101010101" pitchFamily="34" charset="-79"/>
                <a:cs typeface="Narkisim" panose="020E0502050101010101" pitchFamily="34" charset="-79"/>
              </a:rPr>
              <a:t>לִשְׁמוֹעַ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שׁוֹמֵעַ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שׁוֹמַעַת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שׁוֹמְעִים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שׁוֹמְעוֹת</a:t>
            </a:r>
            <a:endParaRPr lang="en-US" sz="54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70D6C5-4765-4D42-8B96-E93A64EA7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56007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280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17874-4C4D-9A42-8ED3-E08D32F93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57200"/>
            <a:ext cx="7543800" cy="5668963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he-IL" sz="6000" b="1" dirty="0">
                <a:latin typeface="Narkisim" panose="020E0502050101010101" pitchFamily="34" charset="-79"/>
                <a:cs typeface="Narkisim" panose="020E0502050101010101" pitchFamily="34" charset="-79"/>
              </a:rPr>
              <a:t>לָקַחַת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לוֹקֵחַ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לוֹקַחַת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לוֹקְחִים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לוֹקְחוֹת</a:t>
            </a:r>
            <a:endParaRPr lang="en-US" sz="54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09FE1E-96FC-8340-B6E8-FBF9A2AE9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86000"/>
            <a:ext cx="4461132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556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17874-4C4D-9A42-8ED3-E08D32F93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685800"/>
            <a:ext cx="7543800" cy="5668963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he-IL" sz="6000" b="1" dirty="0">
                <a:latin typeface="Narkisim" panose="020E0502050101010101" pitchFamily="34" charset="-79"/>
                <a:cs typeface="Narkisim" panose="020E0502050101010101" pitchFamily="34" charset="-79"/>
              </a:rPr>
              <a:t>לִישׁוֹן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יָשֵׁן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יְשֵׁנָה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יְשֵׁנִים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יְשֵׁנוֹת</a:t>
            </a:r>
            <a:endParaRPr lang="en-US" sz="54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C84F0D-0C87-064D-8344-B307A1141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0050"/>
            <a:ext cx="5287641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529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17874-4C4D-9A42-8ED3-E08D32F93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685800"/>
            <a:ext cx="7543800" cy="5668963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he-IL" sz="6000" b="1" dirty="0">
                <a:latin typeface="Narkisim" panose="020E0502050101010101" pitchFamily="34" charset="-79"/>
                <a:cs typeface="Narkisim" panose="020E0502050101010101" pitchFamily="34" charset="-79"/>
              </a:rPr>
              <a:t>לַעֲלוֹת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עוֹלֶה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עוֹלָה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עוֹלִים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עוֹלוֹת</a:t>
            </a:r>
            <a:endParaRPr lang="en-US" sz="54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843B5F-7C5B-354C-BB8C-DD17A5965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2" y="1524000"/>
            <a:ext cx="50800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559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17874-4C4D-9A42-8ED3-E08D32F93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7543800" cy="5668963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he-IL" sz="6000" b="1" dirty="0">
                <a:latin typeface="Narkisim" panose="020E0502050101010101" pitchFamily="34" charset="-79"/>
                <a:cs typeface="Narkisim" panose="020E0502050101010101" pitchFamily="34" charset="-79"/>
              </a:rPr>
              <a:t>לַעֲנוֹת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עוֹנֶה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עוֹנָה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עוֹנִים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עוֹנוֹת</a:t>
            </a:r>
            <a:endParaRPr lang="en-US" sz="54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264C9-EF56-0245-97C0-0379ADE67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4150"/>
            <a:ext cx="4330700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508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17874-4C4D-9A42-8ED3-E08D32F93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533400"/>
            <a:ext cx="7543800" cy="5668963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he-IL" sz="6000" b="1" dirty="0">
                <a:latin typeface="Narkisim" panose="020E0502050101010101" pitchFamily="34" charset="-79"/>
                <a:cs typeface="Narkisim" panose="020E0502050101010101" pitchFamily="34" charset="-79"/>
              </a:rPr>
              <a:t>לָקוּם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קָם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קָמָה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קָמִים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קָמוֹת</a:t>
            </a:r>
            <a:endParaRPr lang="en-US" sz="54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5C5807-A760-3243-B15B-E40510261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08881"/>
            <a:ext cx="53975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892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17874-4C4D-9A42-8ED3-E08D32F93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594518"/>
            <a:ext cx="7543800" cy="5668963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he-IL" sz="6000" b="1" dirty="0">
                <a:latin typeface="Narkisim" panose="020E0502050101010101" pitchFamily="34" charset="-79"/>
                <a:cs typeface="Narkisim" panose="020E0502050101010101" pitchFamily="34" charset="-79"/>
              </a:rPr>
              <a:t>לָרוּץ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רָץ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רָצָה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רָצִים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רָצוֹת</a:t>
            </a:r>
            <a:endParaRPr lang="en-US" sz="54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4D59E4-A110-2E4B-934B-1B32183A9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5715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683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17874-4C4D-9A42-8ED3-E08D32F93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32084"/>
            <a:ext cx="7543800" cy="56689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he-IL" sz="2000"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0" indent="0" algn="r" rtl="1">
              <a:buNone/>
            </a:pPr>
            <a:r>
              <a:rPr lang="he-IL" sz="6000" b="1" dirty="0">
                <a:latin typeface="Narkisim" panose="020E0502050101010101" pitchFamily="34" charset="-79"/>
                <a:cs typeface="Narkisim" panose="020E0502050101010101" pitchFamily="34" charset="-79"/>
              </a:rPr>
              <a:t>יָכוֹל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יְכוֹלָה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יְכוֹלִים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יְכוֹלוֹת</a:t>
            </a:r>
            <a:endParaRPr lang="en-US" sz="54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51ED6-BF57-8D45-8654-A59D767BA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5340555" cy="355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4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oodimentaryguy.files.wordpress.com/2012/04/fastfo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133598"/>
            <a:ext cx="4343400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sz="9800" dirty="0"/>
              <a:t>לֶאֱכוֹל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5486400" y="1828800"/>
            <a:ext cx="335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6600" dirty="0">
                <a:cs typeface="+mj-cs"/>
              </a:rPr>
              <a:t>אוֹכֵל</a:t>
            </a:r>
          </a:p>
          <a:p>
            <a:pPr algn="r" rtl="1"/>
            <a:r>
              <a:rPr lang="he-IL" sz="6600" dirty="0">
                <a:cs typeface="+mj-cs"/>
              </a:rPr>
              <a:t>אוֹכֶלֶת</a:t>
            </a:r>
          </a:p>
          <a:p>
            <a:pPr algn="r" rtl="1"/>
            <a:r>
              <a:rPr lang="he-IL" sz="6600" dirty="0">
                <a:cs typeface="+mj-cs"/>
              </a:rPr>
              <a:t>אוֹכְלִים</a:t>
            </a:r>
            <a:endParaRPr lang="en-US" sz="6600" dirty="0">
              <a:cs typeface="+mj-cs"/>
            </a:endParaRPr>
          </a:p>
          <a:p>
            <a:pPr algn="r" rtl="1"/>
            <a:r>
              <a:rPr lang="he-IL" sz="6600" dirty="0">
                <a:cs typeface="+mj-cs"/>
              </a:rPr>
              <a:t>אוֹכְלוֹת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857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626">
        <p14:reveal/>
      </p:transition>
    </mc:Choice>
    <mc:Fallback xmlns="">
      <p:transition advTm="146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17874-4C4D-9A42-8ED3-E08D32F93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381000"/>
            <a:ext cx="7543800" cy="5668963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he-IL" sz="6000" b="1" dirty="0">
                <a:latin typeface="Narkisim" panose="020E0502050101010101" pitchFamily="34" charset="-79"/>
                <a:cs typeface="Narkisim" panose="020E0502050101010101" pitchFamily="34" charset="-79"/>
              </a:rPr>
              <a:t>לְדַבֵּר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מְדַבֵּר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מְדַבֶּרֶת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מְדַבְּרִים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מְדַבְּרוֹת</a:t>
            </a:r>
            <a:endParaRPr lang="en-US" sz="54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86C990-7604-0543-9141-BECC9747C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52451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931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17874-4C4D-9A42-8ED3-E08D32F93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381000"/>
            <a:ext cx="7543800" cy="5668963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he-IL" sz="6000" b="1" dirty="0">
                <a:latin typeface="Narkisim" panose="020E0502050101010101" pitchFamily="34" charset="-79"/>
                <a:cs typeface="Narkisim" panose="020E0502050101010101" pitchFamily="34" charset="-79"/>
              </a:rPr>
              <a:t>לְסַפֵּר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מְסַפֵּר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מְסַפֶּרֶת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מְסַפְּרִים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מְסַפְּרוֹת</a:t>
            </a:r>
            <a:endParaRPr lang="en-US" sz="54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5CAC3-0F55-9A4F-8D3C-3B4ED01B2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3026"/>
            <a:ext cx="5702130" cy="301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81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17874-4C4D-9A42-8ED3-E08D32F93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457200"/>
            <a:ext cx="7543800" cy="5668963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he-IL" sz="6000" b="1" dirty="0">
                <a:latin typeface="Narkisim" panose="020E0502050101010101" pitchFamily="34" charset="-79"/>
                <a:cs typeface="Narkisim" panose="020E0502050101010101" pitchFamily="34" charset="-79"/>
              </a:rPr>
              <a:t>לוֹמַר - לְהַגִּיד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אוֹמֵר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אוֹמֶרֶת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אוֹמְרִים</a:t>
            </a:r>
          </a:p>
          <a:p>
            <a:pPr marL="0" indent="0" algn="r" rtl="1">
              <a:buNone/>
            </a:pPr>
            <a:r>
              <a:rPr lang="he-IL" sz="6000" dirty="0">
                <a:latin typeface="Narkisim" panose="020E0502050101010101" pitchFamily="34" charset="-79"/>
                <a:cs typeface="Narkisim" panose="020E0502050101010101" pitchFamily="34" charset="-79"/>
              </a:rPr>
              <a:t>אוֹמְרוֹת</a:t>
            </a:r>
            <a:endParaRPr lang="en-US" sz="54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7FA024-D78E-F949-915D-79B779EC0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63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raigpearce.info/wp-content/uploads/2011/10/PR-needs-to-think-about-and-apply-content-strateg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98"/>
          <a:stretch/>
        </p:blipFill>
        <p:spPr bwMode="auto">
          <a:xfrm>
            <a:off x="304800" y="2196554"/>
            <a:ext cx="51816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sz="9800" dirty="0"/>
              <a:t>לַחֲשׁוֹב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6400" y="1905000"/>
            <a:ext cx="335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6600" dirty="0">
                <a:cs typeface="+mj-cs"/>
              </a:rPr>
              <a:t>חוֹשֵׁב</a:t>
            </a:r>
          </a:p>
          <a:p>
            <a:pPr algn="r" rtl="1"/>
            <a:r>
              <a:rPr lang="he-IL" sz="6600" dirty="0">
                <a:cs typeface="+mj-cs"/>
              </a:rPr>
              <a:t>חוֹשֶׁבֶת</a:t>
            </a:r>
          </a:p>
          <a:p>
            <a:pPr algn="r" rtl="1"/>
            <a:r>
              <a:rPr lang="he-IL" sz="6600" dirty="0">
                <a:cs typeface="+mj-cs"/>
              </a:rPr>
              <a:t>חוֹשְׁבִים</a:t>
            </a:r>
          </a:p>
          <a:p>
            <a:pPr algn="r" rtl="1"/>
            <a:r>
              <a:rPr lang="he-IL" sz="6600" dirty="0">
                <a:cs typeface="+mj-cs"/>
              </a:rPr>
              <a:t>חוֹשְׁבוֹת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27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382">
        <p14:reveal/>
      </p:transition>
    </mc:Choice>
    <mc:Fallback xmlns="">
      <p:transition advTm="133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alentines day I LOVE you wallpap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2" t="25487" r="23690" b="7250"/>
          <a:stretch/>
        </p:blipFill>
        <p:spPr bwMode="auto">
          <a:xfrm>
            <a:off x="894016" y="1981200"/>
            <a:ext cx="428758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sz="9800" dirty="0"/>
              <a:t>לֶאֱהוֹב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5181600" y="1676400"/>
            <a:ext cx="350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7200" dirty="0">
                <a:cs typeface="+mj-cs"/>
              </a:rPr>
              <a:t>אוֹהֵב</a:t>
            </a:r>
          </a:p>
          <a:p>
            <a:pPr algn="r" rtl="1"/>
            <a:r>
              <a:rPr lang="he-IL" sz="7200" dirty="0">
                <a:cs typeface="+mj-cs"/>
              </a:rPr>
              <a:t>אוֹהֶבֶת</a:t>
            </a:r>
          </a:p>
          <a:p>
            <a:pPr algn="r" rtl="1"/>
            <a:r>
              <a:rPr lang="he-IL" sz="7200" dirty="0">
                <a:cs typeface="+mj-cs"/>
              </a:rPr>
              <a:t>אוֹהֲבִים</a:t>
            </a:r>
          </a:p>
          <a:p>
            <a:pPr algn="r" rtl="1"/>
            <a:r>
              <a:rPr lang="he-IL" sz="7200" dirty="0">
                <a:cs typeface="+mj-cs"/>
              </a:rPr>
              <a:t>אוֹהֲבוֹת</a:t>
            </a:r>
            <a:endParaRPr lang="en-US" sz="72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395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493">
        <p14:reveal/>
      </p:transition>
    </mc:Choice>
    <mc:Fallback xmlns="">
      <p:transition advTm="144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divemaster.ca/Rambling/man_w_umbrell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73784"/>
            <a:ext cx="442394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sz="9800" dirty="0"/>
              <a:t>לַעֲבוֹד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5181600" y="1905000"/>
            <a:ext cx="358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6600" dirty="0">
                <a:cs typeface="+mj-cs"/>
              </a:rPr>
              <a:t>עוֹבֵד</a:t>
            </a:r>
          </a:p>
          <a:p>
            <a:pPr algn="r" rtl="1"/>
            <a:r>
              <a:rPr lang="he-IL" sz="6600" dirty="0">
                <a:cs typeface="+mj-cs"/>
              </a:rPr>
              <a:t>עוֹבֶדֶת</a:t>
            </a:r>
          </a:p>
          <a:p>
            <a:pPr algn="r" rtl="1"/>
            <a:r>
              <a:rPr lang="he-IL" sz="6600" dirty="0">
                <a:cs typeface="+mj-cs"/>
              </a:rPr>
              <a:t>עוֹבְדִים</a:t>
            </a:r>
          </a:p>
          <a:p>
            <a:pPr algn="r" rtl="1"/>
            <a:r>
              <a:rPr lang="he-IL" sz="6600" dirty="0">
                <a:cs typeface="+mj-cs"/>
              </a:rPr>
              <a:t>עוֹבְדוֹת</a:t>
            </a:r>
            <a:endParaRPr lang="en-US" sz="6600" dirty="0"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410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887">
        <p14:reveal/>
      </p:transition>
    </mc:Choice>
    <mc:Fallback xmlns="">
      <p:transition advTm="138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sz="9800" dirty="0"/>
              <a:t>לֵאמוֹר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900723"/>
            <a:ext cx="3343274" cy="4510089"/>
          </a:xfrm>
        </p:spPr>
        <p:txBody>
          <a:bodyPr>
            <a:normAutofit fontScale="25000" lnSpcReduction="20000"/>
          </a:bodyPr>
          <a:lstStyle/>
          <a:p>
            <a:pPr marL="0" indent="0" algn="r" rtl="1">
              <a:buNone/>
            </a:pPr>
            <a:r>
              <a:rPr lang="he-IL" sz="26400" dirty="0">
                <a:cs typeface="+mj-cs"/>
              </a:rPr>
              <a:t>אוֹמֵר</a:t>
            </a:r>
          </a:p>
          <a:p>
            <a:pPr marL="0" indent="0" algn="r" rtl="1">
              <a:buNone/>
            </a:pPr>
            <a:r>
              <a:rPr lang="he-IL" sz="26400" dirty="0">
                <a:cs typeface="+mj-cs"/>
              </a:rPr>
              <a:t>אוֹמֶרֶת</a:t>
            </a:r>
          </a:p>
          <a:p>
            <a:pPr marL="0" indent="0" algn="r" rtl="1">
              <a:buNone/>
            </a:pPr>
            <a:r>
              <a:rPr lang="he-IL" sz="26400" dirty="0">
                <a:cs typeface="+mj-cs"/>
              </a:rPr>
              <a:t>אוֹמְרִים</a:t>
            </a:r>
          </a:p>
          <a:p>
            <a:pPr marL="0" indent="0" algn="r" rtl="1">
              <a:buNone/>
            </a:pPr>
            <a:r>
              <a:rPr lang="he-IL" sz="26400" dirty="0">
                <a:cs typeface="+mj-cs"/>
              </a:rPr>
              <a:t>אומְרוֹת</a:t>
            </a:r>
          </a:p>
          <a:p>
            <a:pPr marL="0" indent="0" algn="r" rtl="1">
              <a:buNone/>
            </a:pPr>
            <a:endParaRPr lang="en-US" sz="4800" dirty="0">
              <a:cs typeface="+mj-cs"/>
            </a:endParaRPr>
          </a:p>
        </p:txBody>
      </p:sp>
      <p:pic>
        <p:nvPicPr>
          <p:cNvPr id="3074" name="Picture 2" descr="http://theperfectdesign.com/blog/wp-content/uploads/2010/07/Say-Something-Sooner-ThePerfectDesign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91212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57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1|1.9|2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6|2.3|2.1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2.1|1.7|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8|2|1.7|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|1.8|2.1|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8|1.9|2.2|1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4|1.9|2.3|2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5|1.9|1.9|1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1.8|1.9|2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6|1.8|2|2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9|2|1.9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6|2|2|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|2.2|2.1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6|2.1|2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6|2.1|2.1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3|1.9|1.8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6|2|1.9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8|1.9|2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9|2.2|2.1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7|2.2|2.2|2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{C56C90CA-CD6B-1545-99C9-F33D054FA063}tf10001121</Template>
  <TotalTime>350</TotalTime>
  <Words>250</Words>
  <Application>Microsoft Macintosh PowerPoint</Application>
  <PresentationFormat>On-screen Show (4:3)</PresentationFormat>
  <Paragraphs>246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Century Gothic</vt:lpstr>
      <vt:lpstr>Narkisim</vt:lpstr>
      <vt:lpstr>Wingdings 2</vt:lpstr>
      <vt:lpstr>Quotable</vt:lpstr>
      <vt:lpstr>מָה אַתֶּם עוֹשִׂים?</vt:lpstr>
      <vt:lpstr>לִכְתוֹב</vt:lpstr>
      <vt:lpstr>לִקְרוֹא</vt:lpstr>
      <vt:lpstr>לִלְמוֹד</vt:lpstr>
      <vt:lpstr>לֶאֱכוֹל</vt:lpstr>
      <vt:lpstr>לַחֲשׁוֹב</vt:lpstr>
      <vt:lpstr>לֶאֱהוֹב</vt:lpstr>
      <vt:lpstr>לַעֲבוֹד</vt:lpstr>
      <vt:lpstr>לֵאמוֹר</vt:lpstr>
      <vt:lpstr>לָלֶכֶת</vt:lpstr>
      <vt:lpstr>לִנְסוֹעַ</vt:lpstr>
      <vt:lpstr>לָשֶׁבֶת</vt:lpstr>
      <vt:lpstr>לָדַעַת</vt:lpstr>
      <vt:lpstr>לִקְנוֹת</vt:lpstr>
      <vt:lpstr>לַעֲשׂוֹת</vt:lpstr>
      <vt:lpstr>לִרְצוֹת</vt:lpstr>
      <vt:lpstr>לִשְׁתּוֹת</vt:lpstr>
      <vt:lpstr>לִרְאוֹת</vt:lpstr>
      <vt:lpstr>לָגוּר</vt:lpstr>
      <vt:lpstr>לָנוּחַ</vt:lpstr>
      <vt:lpstr>לָרוּץ</vt:lpstr>
      <vt:lpstr>לָקוּם</vt:lpstr>
      <vt:lpstr>לָבוֹא</vt:lpstr>
      <vt:lpstr>לָשִׁיר</vt:lpstr>
      <vt:lpstr>לָשִׂים</vt:lpstr>
      <vt:lpstr>לְדַבֵּר</vt:lpstr>
      <vt:lpstr>PowerPoint Presentation</vt:lpstr>
      <vt:lpstr>PowerPoint Presentation</vt:lpstr>
      <vt:lpstr>לִהְיוֹת</vt:lpstr>
      <vt:lpstr>לְהַזְמִין</vt:lpstr>
      <vt:lpstr>לִמְכּוֹר</vt:lpstr>
      <vt:lpstr>לַעֲזוֹר</vt:lpstr>
      <vt:lpstr>לָתֵת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Shalom Shoer</dc:creator>
  <cp:lastModifiedBy>Shalom Shoer</cp:lastModifiedBy>
  <cp:revision>37</cp:revision>
  <dcterms:created xsi:type="dcterms:W3CDTF">2012-09-27T16:16:47Z</dcterms:created>
  <dcterms:modified xsi:type="dcterms:W3CDTF">2022-02-03T00:33:46Z</dcterms:modified>
</cp:coreProperties>
</file>